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86" r:id="rId11"/>
    <p:sldId id="265" r:id="rId12"/>
    <p:sldId id="266" r:id="rId13"/>
    <p:sldId id="267" r:id="rId14"/>
    <p:sldId id="28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4006"/>
  </p:normalViewPr>
  <p:slideViewPr>
    <p:cSldViewPr snapToGrid="0" snapToObjects="1">
      <p:cViewPr varScale="1">
        <p:scale>
          <a:sx n="100" d="100"/>
          <a:sy n="100" d="100"/>
        </p:scale>
        <p:origin x="10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9CD9D-6200-2D4B-B7B5-448641895405}" type="datetimeFigureOut">
              <a:rPr lang="en-US" smtClean="0"/>
              <a:t>1/24/25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A8D907-1980-1243-9F8F-8F91812FD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 is the table name (or relation name)</a:t>
            </a:r>
          </a:p>
          <a:p>
            <a:r>
              <a:rPr lang="en-US" dirty="0"/>
              <a:t>Each row in table Student are called tuples</a:t>
            </a:r>
          </a:p>
          <a:p>
            <a:r>
              <a:rPr lang="en-US" dirty="0"/>
              <a:t>Each column header are fields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54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596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474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83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7640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701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84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246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1516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7166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192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08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8890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703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8626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551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106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72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85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39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14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69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49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056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A8D907-1980-1243-9F8F-8F91812FD7B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82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60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014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914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9594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335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608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926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001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3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127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477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75A77-8712-C04B-BBBB-EE90FAB4CD3A}" type="datetimeFigureOut">
              <a:rPr lang="en-US" smtClean="0"/>
              <a:t>1/24/25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4EA69DE-34D4-8349-AE64-BCCA198E1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962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0A6CF-955B-D64B-ABEF-7AA4BE06B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2300" y="360363"/>
            <a:ext cx="9144000" cy="306863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CS-630 Databases</a:t>
            </a:r>
            <a:br>
              <a:rPr lang="en-US" dirty="0"/>
            </a:br>
            <a:r>
              <a:rPr lang="en-US" dirty="0"/>
              <a:t>Jan. 13</a:t>
            </a:r>
            <a:r>
              <a:rPr lang="en-US" baseline="30000" dirty="0"/>
              <a:t>th</a:t>
            </a:r>
            <a:r>
              <a:rPr lang="en-US" dirty="0"/>
              <a:t>, 2025</a:t>
            </a:r>
            <a:br>
              <a:rPr lang="en-US" dirty="0"/>
            </a:br>
            <a:r>
              <a:rPr lang="en-US" dirty="0"/>
              <a:t>Mondays</a:t>
            </a:r>
          </a:p>
        </p:txBody>
      </p:sp>
    </p:spTree>
    <p:extLst>
      <p:ext uri="{BB962C8B-B14F-4D97-AF65-F5344CB8AC3E}">
        <p14:creationId xmlns:p14="http://schemas.microsoft.com/office/powerpoint/2010/main" val="18385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2001"/>
            <a:ext cx="10515600" cy="3606800"/>
          </a:xfrm>
        </p:spPr>
        <p:txBody>
          <a:bodyPr>
            <a:normAutofit/>
          </a:bodyPr>
          <a:lstStyle/>
          <a:p>
            <a:r>
              <a:rPr lang="en-US" dirty="0"/>
              <a:t>Foreign Key:</a:t>
            </a:r>
          </a:p>
          <a:p>
            <a:pPr lvl="1"/>
            <a:r>
              <a:rPr lang="en-US" dirty="0"/>
              <a:t>Field in a database table that is uniquely used to identify row in another table.</a:t>
            </a:r>
          </a:p>
          <a:p>
            <a:pPr lvl="1"/>
            <a:r>
              <a:rPr lang="en-US" dirty="0"/>
              <a:t>Column in one table that refers to primary key of another table.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625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Integrity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3066"/>
            <a:ext cx="10515600" cy="3429000"/>
          </a:xfrm>
        </p:spPr>
        <p:txBody>
          <a:bodyPr>
            <a:normAutofit/>
          </a:bodyPr>
          <a:lstStyle/>
          <a:p>
            <a:r>
              <a:rPr lang="en-US" dirty="0"/>
              <a:t>Foreign key is used to enforce referential integrity.  This means that data in one table is consistent with data in another table.</a:t>
            </a:r>
          </a:p>
          <a:p>
            <a:r>
              <a:rPr lang="en-US" dirty="0"/>
              <a:t>Data relationships are very important because they represent data consistency and integrity.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971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2222"/>
            <a:ext cx="10515600" cy="1325564"/>
          </a:xfrm>
        </p:spPr>
        <p:txBody>
          <a:bodyPr>
            <a:normAutofit/>
          </a:bodyPr>
          <a:lstStyle/>
          <a:p>
            <a:r>
              <a:rPr lang="en-US" dirty="0"/>
              <a:t>Entities – independent existence</a:t>
            </a:r>
          </a:p>
          <a:p>
            <a:r>
              <a:rPr lang="en-US" dirty="0"/>
              <a:t>Attributes – properties that describe entities.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20FAA2-9605-8C45-B83D-F851D4D6B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3295653"/>
            <a:ext cx="56388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01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6600"/>
            <a:ext cx="10515600" cy="4190999"/>
          </a:xfrm>
        </p:spPr>
        <p:txBody>
          <a:bodyPr>
            <a:normAutofit/>
          </a:bodyPr>
          <a:lstStyle/>
          <a:p>
            <a:r>
              <a:rPr lang="en-US" dirty="0"/>
              <a:t>Attributes – properties that describe entities.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Attributes – Composite vs Simple</a:t>
            </a:r>
          </a:p>
          <a:p>
            <a:pPr lvl="1"/>
            <a:r>
              <a:rPr lang="en-US" dirty="0"/>
              <a:t>Composite – can be divided further into smaller parts:</a:t>
            </a:r>
          </a:p>
          <a:p>
            <a:pPr lvl="2"/>
            <a:r>
              <a:rPr lang="en-US" dirty="0"/>
              <a:t>Name – First Name, Middle, Last Name</a:t>
            </a:r>
          </a:p>
          <a:p>
            <a:r>
              <a:rPr lang="en-US" dirty="0"/>
              <a:t>Attributes – Simple</a:t>
            </a:r>
          </a:p>
          <a:p>
            <a:pPr lvl="1"/>
            <a:r>
              <a:rPr lang="en-US" dirty="0"/>
              <a:t>Simple – Age, Salary, Height, Weight (cannot be further expanded)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70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6600"/>
            <a:ext cx="10515600" cy="419099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Single-valued Attributes vs Multivalued Attributes</a:t>
            </a:r>
          </a:p>
          <a:p>
            <a:pPr lvl="1"/>
            <a:r>
              <a:rPr lang="en-US" dirty="0"/>
              <a:t>Age – single valued attribute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Multivalued</a:t>
            </a:r>
          </a:p>
          <a:p>
            <a:pPr lvl="1"/>
            <a:r>
              <a:rPr lang="en-US" dirty="0"/>
              <a:t>Languages, Friends, College Degrees (i.e. Person can know multiple languages, multiple friends, and multiple college degrees)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863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5489"/>
            <a:ext cx="10515600" cy="3795712"/>
          </a:xfrm>
        </p:spPr>
        <p:txBody>
          <a:bodyPr>
            <a:normAutofit/>
          </a:bodyPr>
          <a:lstStyle/>
          <a:p>
            <a:r>
              <a:rPr lang="en-US" dirty="0"/>
              <a:t>Derived Attributes vs Stored Attributes</a:t>
            </a:r>
          </a:p>
          <a:p>
            <a:pPr lvl="1"/>
            <a:r>
              <a:rPr lang="en-US" dirty="0"/>
              <a:t>Data that can be derived from another attribute</a:t>
            </a:r>
          </a:p>
          <a:p>
            <a:pPr lvl="1"/>
            <a:r>
              <a:rPr lang="en-US" dirty="0"/>
              <a:t>Ex. Age – (we derive age from date of birth)</a:t>
            </a:r>
          </a:p>
          <a:p>
            <a:pPr lvl="1"/>
            <a:endParaRPr lang="en-US" dirty="0"/>
          </a:p>
          <a:p>
            <a:r>
              <a:rPr lang="en-US" dirty="0"/>
              <a:t>Stored Attributes</a:t>
            </a:r>
          </a:p>
          <a:p>
            <a:pPr lvl="1"/>
            <a:r>
              <a:rPr lang="en-US" dirty="0"/>
              <a:t>Date of Birth is stored</a:t>
            </a:r>
          </a:p>
          <a:p>
            <a:pPr lvl="1"/>
            <a:r>
              <a:rPr lang="en-US" dirty="0"/>
              <a:t>Employee start date is stored</a:t>
            </a:r>
          </a:p>
          <a:p>
            <a:pPr lvl="1"/>
            <a:r>
              <a:rPr lang="en-US" dirty="0"/>
              <a:t>Ex. ) Can derive age, and length of employment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553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0966"/>
            <a:ext cx="10515600" cy="1179512"/>
          </a:xfrm>
        </p:spPr>
        <p:txBody>
          <a:bodyPr>
            <a:normAutofit/>
          </a:bodyPr>
          <a:lstStyle/>
          <a:p>
            <a:r>
              <a:rPr lang="en-US" dirty="0"/>
              <a:t>Entity Type:</a:t>
            </a:r>
          </a:p>
          <a:p>
            <a:pPr lvl="1"/>
            <a:r>
              <a:rPr lang="en-US" dirty="0"/>
              <a:t>Collection of entities that have same attributes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ADBC37-290B-4344-B7B3-C17FA0357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0" y="3111499"/>
            <a:ext cx="7162800" cy="2641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4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2489"/>
            <a:ext cx="10515600" cy="3516312"/>
          </a:xfrm>
        </p:spPr>
        <p:txBody>
          <a:bodyPr>
            <a:normAutofit/>
          </a:bodyPr>
          <a:lstStyle/>
          <a:p>
            <a:r>
              <a:rPr lang="en-US" dirty="0"/>
              <a:t>Key Attribute</a:t>
            </a:r>
          </a:p>
          <a:p>
            <a:pPr lvl="1"/>
            <a:r>
              <a:rPr lang="en-US" dirty="0"/>
              <a:t>Identifies entity uniquely</a:t>
            </a:r>
          </a:p>
          <a:p>
            <a:pPr lvl="1"/>
            <a:r>
              <a:rPr lang="en-US" dirty="0"/>
              <a:t>Ex) Identify students uniquely with student ID number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Value Set of Attributes</a:t>
            </a:r>
          </a:p>
          <a:p>
            <a:pPr lvl="1"/>
            <a:r>
              <a:rPr lang="en-US" dirty="0"/>
              <a:t>Set of values assigned to an attribute</a:t>
            </a:r>
          </a:p>
          <a:p>
            <a:pPr lvl="1"/>
            <a:r>
              <a:rPr lang="en-US" dirty="0"/>
              <a:t>Ex) Age assigned values range from 20 to 60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095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Entity Relationship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3754"/>
            <a:ext cx="10515600" cy="143554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Think of making Amazon purchase</a:t>
            </a:r>
          </a:p>
          <a:p>
            <a:pPr lvl="1"/>
            <a:r>
              <a:rPr lang="en-US" dirty="0"/>
              <a:t>How does Amazon keep track of so many orders, customers, products?</a:t>
            </a:r>
          </a:p>
          <a:p>
            <a:pPr lvl="1"/>
            <a:endParaRPr lang="en-US" dirty="0"/>
          </a:p>
          <a:p>
            <a:r>
              <a:rPr lang="en-US" dirty="0"/>
              <a:t>Creation of database necessary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C35BB4-C478-004E-AA16-356E44757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0" y="3428999"/>
            <a:ext cx="12052300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677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ERDs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234791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Need to understand how each of these elements interact with one another.</a:t>
            </a:r>
          </a:p>
          <a:p>
            <a:r>
              <a:rPr lang="en-US" dirty="0"/>
              <a:t>So, we have ERDs (Entity Relationship Diagrams)</a:t>
            </a:r>
          </a:p>
          <a:p>
            <a:pPr lvl="1"/>
            <a:r>
              <a:rPr lang="en-US" dirty="0"/>
              <a:t>To look at how information is related and how it works altogether.</a:t>
            </a:r>
          </a:p>
          <a:p>
            <a:pPr lvl="1"/>
            <a:endParaRPr lang="en-US" dirty="0"/>
          </a:p>
          <a:p>
            <a:r>
              <a:rPr lang="en-US" dirty="0"/>
              <a:t>Entity</a:t>
            </a:r>
          </a:p>
          <a:p>
            <a:pPr lvl="1"/>
            <a:r>
              <a:rPr lang="en-US" dirty="0"/>
              <a:t>Person, place, thing that is tracked in the database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165656-C2AB-DE4F-AD4A-052996F89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4195761"/>
            <a:ext cx="6527800" cy="185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24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store data</a:t>
            </a:r>
          </a:p>
          <a:p>
            <a:r>
              <a:rPr lang="en-US" dirty="0"/>
              <a:t>To provide organizational structure for data</a:t>
            </a:r>
          </a:p>
          <a:p>
            <a:r>
              <a:rPr lang="en-US" dirty="0"/>
              <a:t>To provide method of querying, creating, accessing, modifying, data</a:t>
            </a:r>
          </a:p>
          <a:p>
            <a:r>
              <a:rPr lang="en-US" dirty="0"/>
              <a:t>To store data in formats in which we can form relationships</a:t>
            </a:r>
          </a:p>
          <a:p>
            <a:r>
              <a:rPr lang="en-US" dirty="0"/>
              <a:t>We don’t want data just as lists</a:t>
            </a:r>
          </a:p>
          <a:p>
            <a:r>
              <a:rPr lang="en-US" dirty="0"/>
              <a:t>Acronym CRUD (Create, Read, Update, Delete)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3479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ERDs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3754"/>
            <a:ext cx="10515600" cy="76244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Attributes:</a:t>
            </a:r>
          </a:p>
          <a:p>
            <a:pPr lvl="1"/>
            <a:r>
              <a:rPr lang="en-US" dirty="0"/>
              <a:t>Properties of traits of entities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A340CC-5403-2C47-985E-ACE349BFA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150" y="2819401"/>
            <a:ext cx="10299700" cy="323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79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ERDs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46F12C-4653-0541-9817-784BB60CD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" y="2203450"/>
            <a:ext cx="121031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5491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ERDs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3754"/>
            <a:ext cx="10515600" cy="1308546"/>
          </a:xfrm>
        </p:spPr>
        <p:txBody>
          <a:bodyPr>
            <a:normAutofit/>
          </a:bodyPr>
          <a:lstStyle/>
          <a:p>
            <a:r>
              <a:rPr lang="en-US" dirty="0"/>
              <a:t>Now we look at relationships</a:t>
            </a:r>
          </a:p>
          <a:p>
            <a:pPr lvl="1"/>
            <a:r>
              <a:rPr lang="en-US" dirty="0"/>
              <a:t>Describe how the entities interact with each other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165656-C2AB-DE4F-AD4A-052996F89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300" y="3597276"/>
            <a:ext cx="6527800" cy="194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2310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ERDs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3754"/>
            <a:ext cx="10515600" cy="921198"/>
          </a:xfrm>
        </p:spPr>
        <p:txBody>
          <a:bodyPr>
            <a:normAutofit/>
          </a:bodyPr>
          <a:lstStyle/>
          <a:p>
            <a:r>
              <a:rPr lang="en-US" dirty="0"/>
              <a:t>Now we look at relationships</a:t>
            </a:r>
          </a:p>
          <a:p>
            <a:pPr lvl="1"/>
            <a:r>
              <a:rPr lang="en-US" dirty="0"/>
              <a:t>Describe how the entities interact with each other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174DC9-CC4E-544B-BBAB-EFBCD1406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74952"/>
            <a:ext cx="10363200" cy="258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629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ERDs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2643"/>
            <a:ext cx="10515600" cy="1049235"/>
          </a:xfrm>
        </p:spPr>
        <p:txBody>
          <a:bodyPr>
            <a:normAutofit/>
          </a:bodyPr>
          <a:lstStyle/>
          <a:p>
            <a:r>
              <a:rPr lang="en-US" dirty="0"/>
              <a:t>Now we look at relationships</a:t>
            </a:r>
          </a:p>
          <a:p>
            <a:pPr lvl="1"/>
            <a:r>
              <a:rPr lang="en-US" dirty="0"/>
              <a:t>Describe how the entities interact with each other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BEE16E-532E-0148-8C00-146756470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00" y="2919411"/>
            <a:ext cx="89408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2713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0515600" cy="3860800"/>
          </a:xfrm>
        </p:spPr>
        <p:txBody>
          <a:bodyPr>
            <a:normAutofit/>
          </a:bodyPr>
          <a:lstStyle/>
          <a:p>
            <a:r>
              <a:rPr lang="en-US" dirty="0"/>
              <a:t>Ch.1:</a:t>
            </a:r>
          </a:p>
          <a:p>
            <a:pPr lvl="1"/>
            <a:r>
              <a:rPr lang="en-US" dirty="0"/>
              <a:t>What is database? Purpose of DBMS</a:t>
            </a:r>
          </a:p>
          <a:p>
            <a:pPr lvl="1"/>
            <a:r>
              <a:rPr lang="en-US" dirty="0"/>
              <a:t>Why do we need databases?</a:t>
            </a:r>
          </a:p>
          <a:p>
            <a:pPr lvl="1"/>
            <a:r>
              <a:rPr lang="en-US" dirty="0"/>
              <a:t>Data -&gt; Information -&gt; Knowledge</a:t>
            </a:r>
          </a:p>
          <a:p>
            <a:pPr lvl="1"/>
            <a:r>
              <a:rPr lang="en-US" dirty="0"/>
              <a:t>Unstructured vs Structured Data</a:t>
            </a:r>
          </a:p>
          <a:p>
            <a:pPr lvl="1"/>
            <a:r>
              <a:rPr lang="en-US" dirty="0"/>
              <a:t>Database Terminology (Fields, Records, etc.)</a:t>
            </a:r>
          </a:p>
          <a:p>
            <a:pPr lvl="1"/>
            <a:r>
              <a:rPr lang="en-US" dirty="0"/>
              <a:t>Disadvantage of Manual File / Data Processing vs Using Databases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Do review questions at end of each chapter.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6851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5200"/>
            <a:ext cx="10515600" cy="3962399"/>
          </a:xfrm>
        </p:spPr>
        <p:txBody>
          <a:bodyPr>
            <a:normAutofit/>
          </a:bodyPr>
          <a:lstStyle/>
          <a:p>
            <a:r>
              <a:rPr lang="en-US" dirty="0"/>
              <a:t>Ch.2:</a:t>
            </a:r>
          </a:p>
          <a:p>
            <a:pPr lvl="1"/>
            <a:r>
              <a:rPr lang="en-US" dirty="0"/>
              <a:t>Data Models</a:t>
            </a:r>
          </a:p>
          <a:p>
            <a:pPr lvl="1"/>
            <a:r>
              <a:rPr lang="en-US" dirty="0"/>
              <a:t>Why Data Models Important?</a:t>
            </a:r>
          </a:p>
          <a:p>
            <a:pPr lvl="1"/>
            <a:r>
              <a:rPr lang="en-US" dirty="0"/>
              <a:t>Building Blocks</a:t>
            </a:r>
          </a:p>
          <a:p>
            <a:pPr lvl="2"/>
            <a:r>
              <a:rPr lang="en-US" dirty="0"/>
              <a:t>Entity</a:t>
            </a:r>
          </a:p>
          <a:p>
            <a:pPr lvl="2"/>
            <a:r>
              <a:rPr lang="en-US" dirty="0"/>
              <a:t>Attribute</a:t>
            </a:r>
          </a:p>
          <a:p>
            <a:pPr lvl="2"/>
            <a:r>
              <a:rPr lang="en-US" dirty="0"/>
              <a:t>Relationships (1 to Many, Many to Many, 1:1)</a:t>
            </a:r>
          </a:p>
          <a:p>
            <a:pPr lvl="2"/>
            <a:r>
              <a:rPr lang="en-US" dirty="0"/>
              <a:t>Relationships are bidirectional</a:t>
            </a:r>
          </a:p>
          <a:p>
            <a:pPr lvl="2"/>
            <a:r>
              <a:rPr lang="en-US" dirty="0"/>
              <a:t>Data constraints in fields (</a:t>
            </a:r>
            <a:r>
              <a:rPr lang="en-US" dirty="0" err="1"/>
              <a:t>ie</a:t>
            </a:r>
            <a:r>
              <a:rPr lang="en-US" dirty="0"/>
              <a:t>. Age, salary, GPA)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1542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9300"/>
            <a:ext cx="10515600" cy="41782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Ch.2:</a:t>
            </a:r>
          </a:p>
          <a:p>
            <a:pPr lvl="1"/>
            <a:r>
              <a:rPr lang="en-US" dirty="0"/>
              <a:t>What is needed to build good data model?</a:t>
            </a:r>
          </a:p>
          <a:p>
            <a:pPr lvl="2"/>
            <a:r>
              <a:rPr lang="en-US" dirty="0"/>
              <a:t>Understand the business rules. </a:t>
            </a:r>
          </a:p>
          <a:p>
            <a:pPr lvl="2"/>
            <a:r>
              <a:rPr lang="en-US" dirty="0"/>
              <a:t>Business rules are used to define entities, attributes, relationships, constraints.</a:t>
            </a:r>
          </a:p>
          <a:p>
            <a:pPr lvl="3"/>
            <a:r>
              <a:rPr lang="en-US" dirty="0"/>
              <a:t>Customer can have order that includes many products</a:t>
            </a:r>
          </a:p>
          <a:p>
            <a:pPr lvl="3"/>
            <a:r>
              <a:rPr lang="en-US" dirty="0"/>
              <a:t>Customer receipt is generated for one specific customer</a:t>
            </a:r>
          </a:p>
          <a:p>
            <a:pPr lvl="3"/>
            <a:r>
              <a:rPr lang="en-US" dirty="0"/>
              <a:t>Customer address must follow USPS postal format</a:t>
            </a:r>
          </a:p>
          <a:p>
            <a:pPr lvl="3"/>
            <a:r>
              <a:rPr lang="en-US" dirty="0"/>
              <a:t>One customer order cannot exceed 25 items.</a:t>
            </a:r>
          </a:p>
          <a:p>
            <a:pPr marL="1371600" lvl="3" indent="0">
              <a:buNone/>
            </a:pPr>
            <a:endParaRPr lang="en-US" dirty="0"/>
          </a:p>
          <a:p>
            <a:pPr lvl="1"/>
            <a:r>
              <a:rPr lang="en-US" dirty="0"/>
              <a:t>How do I find and understand business rules?</a:t>
            </a:r>
          </a:p>
          <a:p>
            <a:pPr lvl="2"/>
            <a:r>
              <a:rPr lang="en-US" dirty="0"/>
              <a:t>Talk to everyone in the organization. Since it is your role to design database as per business rules, and requirements.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192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3901"/>
            <a:ext cx="10515600" cy="3657600"/>
          </a:xfrm>
        </p:spPr>
        <p:txBody>
          <a:bodyPr>
            <a:normAutofit/>
          </a:bodyPr>
          <a:lstStyle/>
          <a:p>
            <a:r>
              <a:rPr lang="en-US" dirty="0"/>
              <a:t>Ch.2:</a:t>
            </a:r>
          </a:p>
          <a:p>
            <a:pPr lvl="1"/>
            <a:r>
              <a:rPr lang="en-US" dirty="0"/>
              <a:t>Customer may generate many invoices</a:t>
            </a:r>
          </a:p>
          <a:p>
            <a:pPr lvl="2"/>
            <a:r>
              <a:rPr lang="en-US" dirty="0"/>
              <a:t>Relationship (1 to Many)</a:t>
            </a:r>
          </a:p>
          <a:p>
            <a:pPr lvl="1"/>
            <a:r>
              <a:rPr lang="en-US" dirty="0"/>
              <a:t>How to identify relationship types? Ask 2 questions</a:t>
            </a:r>
          </a:p>
          <a:p>
            <a:pPr lvl="2"/>
            <a:r>
              <a:rPr lang="en-US" dirty="0"/>
              <a:t>Ex.) Relationship between student and class</a:t>
            </a:r>
          </a:p>
          <a:p>
            <a:pPr lvl="3"/>
            <a:r>
              <a:rPr lang="en-US" dirty="0"/>
              <a:t>How many classes can one student enroll?  Many classes</a:t>
            </a:r>
          </a:p>
          <a:p>
            <a:pPr lvl="3"/>
            <a:r>
              <a:rPr lang="en-US" dirty="0"/>
              <a:t>How many students can enroll in one class? Many students</a:t>
            </a:r>
          </a:p>
          <a:p>
            <a:pPr lvl="3"/>
            <a:r>
              <a:rPr lang="en-US" dirty="0"/>
              <a:t>So, relationship between students, and classes is (M:M – many to many)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8716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3754"/>
            <a:ext cx="10515600" cy="76244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Ch.2:</a:t>
            </a:r>
          </a:p>
          <a:p>
            <a:pPr lvl="1"/>
            <a:r>
              <a:rPr lang="en-US" dirty="0"/>
              <a:t>ER Data Model</a:t>
            </a:r>
          </a:p>
          <a:p>
            <a:pPr lvl="2"/>
            <a:r>
              <a:rPr lang="en-US" dirty="0"/>
              <a:t>Entity, Attributes, Relationships</a:t>
            </a:r>
          </a:p>
          <a:p>
            <a:pPr marL="914400" lvl="2" indent="0">
              <a:buNone/>
            </a:pPr>
            <a:endParaRPr lang="en-US" dirty="0"/>
          </a:p>
          <a:p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2DFE01-40C9-2A46-8560-18F48B315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2768600"/>
            <a:ext cx="9982200" cy="328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507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Lists: Redundancy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F32C2CB-F06F-D14D-AEFF-BCFCFECF51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204218"/>
              </p:ext>
            </p:extLst>
          </p:nvPr>
        </p:nvGraphicFramePr>
        <p:xfrm>
          <a:off x="1918010" y="2146299"/>
          <a:ext cx="6880302" cy="34739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26988">
                  <a:extLst>
                    <a:ext uri="{9D8B030D-6E8A-4147-A177-3AD203B41FA5}">
                      <a16:colId xmlns:a16="http://schemas.microsoft.com/office/drawing/2014/main" val="3677297535"/>
                    </a:ext>
                  </a:extLst>
                </a:gridCol>
                <a:gridCol w="2363587">
                  <a:extLst>
                    <a:ext uri="{9D8B030D-6E8A-4147-A177-3AD203B41FA5}">
                      <a16:colId xmlns:a16="http://schemas.microsoft.com/office/drawing/2014/main" val="1790134790"/>
                    </a:ext>
                  </a:extLst>
                </a:gridCol>
                <a:gridCol w="2889727">
                  <a:extLst>
                    <a:ext uri="{9D8B030D-6E8A-4147-A177-3AD203B41FA5}">
                      <a16:colId xmlns:a16="http://schemas.microsoft.com/office/drawing/2014/main" val="2022767506"/>
                    </a:ext>
                  </a:extLst>
                </a:gridCol>
              </a:tblGrid>
              <a:tr h="38599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Name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Employee ID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Phone Extension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4382100"/>
                  </a:ext>
                </a:extLst>
              </a:tr>
              <a:tr h="38599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John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6701273"/>
                  </a:ext>
                </a:extLst>
              </a:tr>
              <a:tr h="38599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John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2894498"/>
                  </a:ext>
                </a:extLst>
              </a:tr>
              <a:tr h="38599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John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80890454"/>
                  </a:ext>
                </a:extLst>
              </a:tr>
              <a:tr h="38599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1129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7489534"/>
                  </a:ext>
                </a:extLst>
              </a:tr>
              <a:tr h="38599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1129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8026931"/>
                  </a:ext>
                </a:extLst>
              </a:tr>
              <a:tr h="38599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Carl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2716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55122660"/>
                  </a:ext>
                </a:extLst>
              </a:tr>
              <a:tr h="38599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Carl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2716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22986783"/>
                  </a:ext>
                </a:extLst>
              </a:tr>
              <a:tr h="38599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Carl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2716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7413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5031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3753"/>
            <a:ext cx="10515600" cy="378504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Ch.2:</a:t>
            </a:r>
          </a:p>
          <a:p>
            <a:pPr lvl="1"/>
            <a:r>
              <a:rPr lang="en-US" dirty="0"/>
              <a:t>Review 2-5g : Data Models – A Summary</a:t>
            </a:r>
          </a:p>
          <a:p>
            <a:pPr lvl="2"/>
            <a:r>
              <a:rPr lang="en-US" dirty="0"/>
              <a:t>Provides adv / disadv of various data models</a:t>
            </a:r>
          </a:p>
          <a:p>
            <a:pPr lvl="2"/>
            <a:endParaRPr lang="en-US" dirty="0"/>
          </a:p>
          <a:p>
            <a:r>
              <a:rPr lang="en-US" dirty="0"/>
              <a:t>Ch.3:</a:t>
            </a:r>
          </a:p>
          <a:p>
            <a:pPr lvl="1"/>
            <a:r>
              <a:rPr lang="en-US" dirty="0"/>
              <a:t>Integrity Rules – extremely important</a:t>
            </a:r>
          </a:p>
          <a:p>
            <a:pPr lvl="1"/>
            <a:r>
              <a:rPr lang="en-US" dirty="0"/>
              <a:t>Referential Integrity – refers to relationship between tables.</a:t>
            </a:r>
          </a:p>
          <a:p>
            <a:pPr lvl="2"/>
            <a:r>
              <a:rPr lang="en-US" dirty="0"/>
              <a:t>Each table in database must have primary key</a:t>
            </a:r>
          </a:p>
          <a:p>
            <a:pPr lvl="2"/>
            <a:r>
              <a:rPr lang="en-US" dirty="0"/>
              <a:t>Primary key can appear in other tables because of its relationship to data in those tables</a:t>
            </a:r>
          </a:p>
          <a:p>
            <a:pPr lvl="2"/>
            <a:r>
              <a:rPr lang="en-US" dirty="0"/>
              <a:t>When primary key from one table appears in another table its called foreign key</a:t>
            </a:r>
          </a:p>
          <a:p>
            <a:pPr lvl="2"/>
            <a:r>
              <a:rPr lang="en-US" dirty="0"/>
              <a:t>Foreign keys job tables and establish dependencies between tables.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637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3754"/>
            <a:ext cx="10515600" cy="595311"/>
          </a:xfrm>
        </p:spPr>
        <p:txBody>
          <a:bodyPr>
            <a:normAutofit/>
          </a:bodyPr>
          <a:lstStyle/>
          <a:p>
            <a:r>
              <a:rPr lang="en-US" dirty="0"/>
              <a:t>Referential Integrity Example</a:t>
            </a:r>
          </a:p>
          <a:p>
            <a:pPr marL="914400" lvl="2" indent="0">
              <a:buNone/>
            </a:pPr>
            <a:endParaRPr lang="en-US" dirty="0"/>
          </a:p>
          <a:p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7E556A-E1C0-6D4A-BA9A-56CE0B6C2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0" y="2628901"/>
            <a:ext cx="88011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877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6599"/>
            <a:ext cx="10515600" cy="3136901"/>
          </a:xfrm>
        </p:spPr>
        <p:txBody>
          <a:bodyPr>
            <a:normAutofit/>
          </a:bodyPr>
          <a:lstStyle/>
          <a:p>
            <a:r>
              <a:rPr lang="en-US" dirty="0"/>
              <a:t>Ch.3: Entity Integrity</a:t>
            </a:r>
          </a:p>
          <a:p>
            <a:pPr lvl="1"/>
            <a:r>
              <a:rPr lang="en-US" dirty="0"/>
              <a:t>Primary key in table cannot be NULL value</a:t>
            </a:r>
          </a:p>
          <a:p>
            <a:pPr lvl="1"/>
            <a:r>
              <a:rPr lang="en-US" dirty="0"/>
              <a:t>All primary key entries must be unique</a:t>
            </a:r>
          </a:p>
          <a:p>
            <a:pPr lvl="1"/>
            <a:r>
              <a:rPr lang="en-US" dirty="0"/>
              <a:t>NOT NULL constraint – no NULL values</a:t>
            </a:r>
          </a:p>
          <a:p>
            <a:pPr lvl="1"/>
            <a:r>
              <a:rPr lang="en-US" dirty="0"/>
              <a:t>UNIQUE constraint – no duplicate values</a:t>
            </a:r>
          </a:p>
          <a:p>
            <a:pPr marL="457200" lvl="1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185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Lists: Redundancy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store data</a:t>
            </a:r>
          </a:p>
          <a:p>
            <a:r>
              <a:rPr lang="en-US" dirty="0"/>
              <a:t>To provide organizational structure for data</a:t>
            </a:r>
          </a:p>
          <a:p>
            <a:r>
              <a:rPr lang="en-US" dirty="0"/>
              <a:t>To provide method of querying, creating, accessing, modifying, data</a:t>
            </a:r>
          </a:p>
          <a:p>
            <a:r>
              <a:rPr lang="en-US" dirty="0"/>
              <a:t>To store data in formats in which we can form relationships</a:t>
            </a:r>
          </a:p>
          <a:p>
            <a:r>
              <a:rPr lang="en-US" dirty="0"/>
              <a:t>We don’t want data just as lists</a:t>
            </a:r>
          </a:p>
          <a:p>
            <a:r>
              <a:rPr lang="en-US" dirty="0"/>
              <a:t>Acronym CRUD (Create, Read, Update, Delete)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781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Lists: Redundancy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46B2AB-EE6F-0443-AA3E-FF8F99B97E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074142"/>
              </p:ext>
            </p:extLst>
          </p:nvPr>
        </p:nvGraphicFramePr>
        <p:xfrm>
          <a:off x="1572322" y="2171699"/>
          <a:ext cx="8193979" cy="38388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0522">
                  <a:extLst>
                    <a:ext uri="{9D8B030D-6E8A-4147-A177-3AD203B41FA5}">
                      <a16:colId xmlns:a16="http://schemas.microsoft.com/office/drawing/2014/main" val="347826803"/>
                    </a:ext>
                  </a:extLst>
                </a:gridCol>
                <a:gridCol w="1032201">
                  <a:extLst>
                    <a:ext uri="{9D8B030D-6E8A-4147-A177-3AD203B41FA5}">
                      <a16:colId xmlns:a16="http://schemas.microsoft.com/office/drawing/2014/main" val="1651275639"/>
                    </a:ext>
                  </a:extLst>
                </a:gridCol>
                <a:gridCol w="1261972">
                  <a:extLst>
                    <a:ext uri="{9D8B030D-6E8A-4147-A177-3AD203B41FA5}">
                      <a16:colId xmlns:a16="http://schemas.microsoft.com/office/drawing/2014/main" val="581729290"/>
                    </a:ext>
                  </a:extLst>
                </a:gridCol>
                <a:gridCol w="1498812">
                  <a:extLst>
                    <a:ext uri="{9D8B030D-6E8A-4147-A177-3AD203B41FA5}">
                      <a16:colId xmlns:a16="http://schemas.microsoft.com/office/drawing/2014/main" val="58672668"/>
                    </a:ext>
                  </a:extLst>
                </a:gridCol>
                <a:gridCol w="922618">
                  <a:extLst>
                    <a:ext uri="{9D8B030D-6E8A-4147-A177-3AD203B41FA5}">
                      <a16:colId xmlns:a16="http://schemas.microsoft.com/office/drawing/2014/main" val="2115287946"/>
                    </a:ext>
                  </a:extLst>
                </a:gridCol>
                <a:gridCol w="922618">
                  <a:extLst>
                    <a:ext uri="{9D8B030D-6E8A-4147-A177-3AD203B41FA5}">
                      <a16:colId xmlns:a16="http://schemas.microsoft.com/office/drawing/2014/main" val="3083273420"/>
                    </a:ext>
                  </a:extLst>
                </a:gridCol>
                <a:gridCol w="922618">
                  <a:extLst>
                    <a:ext uri="{9D8B030D-6E8A-4147-A177-3AD203B41FA5}">
                      <a16:colId xmlns:a16="http://schemas.microsoft.com/office/drawing/2014/main" val="2813681726"/>
                    </a:ext>
                  </a:extLst>
                </a:gridCol>
                <a:gridCol w="922618">
                  <a:extLst>
                    <a:ext uri="{9D8B030D-6E8A-4147-A177-3AD203B41FA5}">
                      <a16:colId xmlns:a16="http://schemas.microsoft.com/office/drawing/2014/main" val="3877899299"/>
                    </a:ext>
                  </a:extLst>
                </a:gridCol>
              </a:tblGrid>
              <a:tr h="4265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Name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Employee ID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Phone Extension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Project Name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Project ID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Start Date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End Date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Budget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5989652"/>
                  </a:ext>
                </a:extLst>
              </a:tr>
              <a:tr h="4265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John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DB Upgrade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$7,200.00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94943544"/>
                  </a:ext>
                </a:extLst>
              </a:tr>
              <a:tr h="4265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John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Maintenace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$6,300.00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46276644"/>
                  </a:ext>
                </a:extLst>
              </a:tr>
              <a:tr h="4265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John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Website Design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$5,600.00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42207769"/>
                  </a:ext>
                </a:extLst>
              </a:tr>
              <a:tr h="4265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1129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Cloud Setup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$10,000.00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8596055"/>
                  </a:ext>
                </a:extLst>
              </a:tr>
              <a:tr h="4265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1129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DB Upgrade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$9,300.00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77404052"/>
                  </a:ext>
                </a:extLst>
              </a:tr>
              <a:tr h="4265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Carl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2716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Website Design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$4,200.00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5323351"/>
                  </a:ext>
                </a:extLst>
              </a:tr>
              <a:tr h="4265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Carl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2716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Server Setup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$12,000.00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1971584"/>
                  </a:ext>
                </a:extLst>
              </a:tr>
              <a:tr h="42653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Carl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2716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Printer Connections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06/01/27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$2,100.00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44112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986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Lists: Redundancy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equal CRUD (Create, Read, Update, Delete)</a:t>
            </a:r>
          </a:p>
          <a:p>
            <a:r>
              <a:rPr lang="en-US" dirty="0"/>
              <a:t>Creates:</a:t>
            </a:r>
          </a:p>
          <a:p>
            <a:pPr lvl="1"/>
            <a:r>
              <a:rPr lang="en-US" dirty="0"/>
              <a:t>Readability problems</a:t>
            </a:r>
          </a:p>
          <a:p>
            <a:pPr lvl="1"/>
            <a:r>
              <a:rPr lang="en-US" dirty="0"/>
              <a:t>Update problems</a:t>
            </a:r>
          </a:p>
          <a:p>
            <a:pPr lvl="1"/>
            <a:r>
              <a:rPr lang="en-US" dirty="0"/>
              <a:t>Modification problems</a:t>
            </a:r>
          </a:p>
          <a:p>
            <a:pPr lvl="1"/>
            <a:r>
              <a:rPr lang="en-US" dirty="0"/>
              <a:t>Deletion problems</a:t>
            </a:r>
          </a:p>
          <a:p>
            <a:pPr lvl="1"/>
            <a:r>
              <a:rPr lang="en-US" dirty="0"/>
              <a:t>Insertion problems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163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 Model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616" y="2355357"/>
            <a:ext cx="4935484" cy="214728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Way of structuring data using tables</a:t>
            </a:r>
          </a:p>
          <a:p>
            <a:r>
              <a:rPr lang="en-US" dirty="0"/>
              <a:t>Which means data in rows and columns</a:t>
            </a:r>
          </a:p>
          <a:p>
            <a:r>
              <a:rPr lang="en-US" dirty="0"/>
              <a:t>Each row is a record, and each column is a field</a:t>
            </a:r>
          </a:p>
          <a:p>
            <a:r>
              <a:rPr lang="en-US" dirty="0"/>
              <a:t>Each row is also called a tuple.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C0B403-DAE3-3F43-91E1-6BCFCACB6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1986455"/>
            <a:ext cx="5892800" cy="288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954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Domain</a:t>
            </a:r>
          </a:p>
          <a:p>
            <a:pPr lvl="1"/>
            <a:r>
              <a:rPr lang="en-US" dirty="0"/>
              <a:t>Field: Name – string of characters with person’s name</a:t>
            </a:r>
          </a:p>
          <a:p>
            <a:pPr lvl="1"/>
            <a:r>
              <a:rPr lang="en-US" dirty="0"/>
              <a:t>Field: Age – number between (20 to 80)</a:t>
            </a:r>
          </a:p>
          <a:p>
            <a:r>
              <a:rPr lang="en-US" dirty="0"/>
              <a:t>Data that makes sense for the respective field.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55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8CA3-0FEB-6740-9AA4-AB8A0BB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55014-3A4B-2C40-A888-58920FF3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2000"/>
            <a:ext cx="10515600" cy="4460875"/>
          </a:xfrm>
        </p:spPr>
        <p:txBody>
          <a:bodyPr>
            <a:normAutofit/>
          </a:bodyPr>
          <a:lstStyle/>
          <a:p>
            <a:r>
              <a:rPr lang="en-US" dirty="0"/>
              <a:t>Tables:</a:t>
            </a:r>
          </a:p>
          <a:p>
            <a:pPr lvl="1"/>
            <a:r>
              <a:rPr lang="en-US" dirty="0"/>
              <a:t>Data is stored in tables, consisting of rows and columns</a:t>
            </a:r>
          </a:p>
          <a:p>
            <a:pPr lvl="1"/>
            <a:r>
              <a:rPr lang="en-US" dirty="0"/>
              <a:t>Each table has unique name</a:t>
            </a:r>
          </a:p>
          <a:p>
            <a:pPr lvl="1"/>
            <a:r>
              <a:rPr lang="en-US" dirty="0"/>
              <a:t>Each column has unique name within each table</a:t>
            </a:r>
          </a:p>
          <a:p>
            <a:pPr lvl="1"/>
            <a:endParaRPr lang="en-US" dirty="0"/>
          </a:p>
          <a:p>
            <a:r>
              <a:rPr lang="en-US" dirty="0"/>
              <a:t>Primary Key:</a:t>
            </a:r>
          </a:p>
          <a:p>
            <a:pPr lvl="1"/>
            <a:r>
              <a:rPr lang="en-US" dirty="0"/>
              <a:t>Unique identifier for a specific row in a table in a database</a:t>
            </a:r>
          </a:p>
          <a:p>
            <a:pPr lvl="1"/>
            <a:r>
              <a:rPr lang="en-US" dirty="0"/>
              <a:t>Used to ensure data integrity, and prevent duplicate entries</a:t>
            </a:r>
          </a:p>
          <a:p>
            <a:pPr lvl="1"/>
            <a:r>
              <a:rPr lang="en-US" dirty="0"/>
              <a:t>Cannot contain null values.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79907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{363D5480-CE97-BA44-8806-F4CADA99486E}tf10001119</Template>
  <TotalTime>2691</TotalTime>
  <Words>1302</Words>
  <Application>Microsoft Macintosh PowerPoint</Application>
  <PresentationFormat>Widescreen</PresentationFormat>
  <Paragraphs>460</Paragraphs>
  <Slides>32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Gill Sans MT</vt:lpstr>
      <vt:lpstr>Gallery</vt:lpstr>
      <vt:lpstr>CS-630 Databases Jan. 13th, 2025 Mondays</vt:lpstr>
      <vt:lpstr>Purpose of database</vt:lpstr>
      <vt:lpstr>Problem with Lists: Redundancy</vt:lpstr>
      <vt:lpstr>Problem with Lists: Redundancy</vt:lpstr>
      <vt:lpstr>Problem with Lists: Redundancy</vt:lpstr>
      <vt:lpstr>Problem with Lists: Redundancy</vt:lpstr>
      <vt:lpstr>Relational Data Model </vt:lpstr>
      <vt:lpstr>Relational Data Model</vt:lpstr>
      <vt:lpstr>Relational Data Model</vt:lpstr>
      <vt:lpstr>Relational Data Model</vt:lpstr>
      <vt:lpstr>Integrity Rule</vt:lpstr>
      <vt:lpstr>Entity Relationship Modeling</vt:lpstr>
      <vt:lpstr>Entity Relationship Modeling</vt:lpstr>
      <vt:lpstr>Entity Relationship Modeling</vt:lpstr>
      <vt:lpstr>Entity Relationship Modeling</vt:lpstr>
      <vt:lpstr>Entity Relationship Modeling</vt:lpstr>
      <vt:lpstr>Entity Relationship Modeling</vt:lpstr>
      <vt:lpstr>How to Create Entity Relationship Diagram</vt:lpstr>
      <vt:lpstr>How to Create ERDs</vt:lpstr>
      <vt:lpstr>How to Create ERDs</vt:lpstr>
      <vt:lpstr>How to Create ERDs</vt:lpstr>
      <vt:lpstr>How to Create ERDs</vt:lpstr>
      <vt:lpstr>How to Create ERDs</vt:lpstr>
      <vt:lpstr>How to Create ERDs</vt:lpstr>
      <vt:lpstr>Quick Recap</vt:lpstr>
      <vt:lpstr>Quick Recap</vt:lpstr>
      <vt:lpstr>Quick Recap</vt:lpstr>
      <vt:lpstr>Quick Recap</vt:lpstr>
      <vt:lpstr>Quick Recap</vt:lpstr>
      <vt:lpstr>Quick Recap</vt:lpstr>
      <vt:lpstr>Quick Recap</vt:lpstr>
      <vt:lpstr>Quick Recap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Systems</dc:title>
  <dc:creator>Microsoft Office User</dc:creator>
  <cp:lastModifiedBy>Microsoft Office User</cp:lastModifiedBy>
  <cp:revision>51</cp:revision>
  <dcterms:created xsi:type="dcterms:W3CDTF">2024-09-05T13:27:16Z</dcterms:created>
  <dcterms:modified xsi:type="dcterms:W3CDTF">2025-01-25T04:58:34Z</dcterms:modified>
</cp:coreProperties>
</file>

<file path=docProps/thumbnail.jpeg>
</file>